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74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FAA6-9831-4B4A-8444-40EB29D6BEF9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E4F491-FEC1-411F-B406-D26F91C608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FAA6-9831-4B4A-8444-40EB29D6BEF9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F491-FEC1-411F-B406-D26F91C60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FAA6-9831-4B4A-8444-40EB29D6BEF9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F491-FEC1-411F-B406-D26F91C60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0D9FAA6-9831-4B4A-8444-40EB29D6BEF9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7E4F491-FEC1-411F-B406-D26F91C608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FAA6-9831-4B4A-8444-40EB29D6BEF9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F491-FEC1-411F-B406-D26F91C608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FAA6-9831-4B4A-8444-40EB29D6BEF9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F491-FEC1-411F-B406-D26F91C608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F491-FEC1-411F-B406-D26F91C608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FAA6-9831-4B4A-8444-40EB29D6BEF9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FAA6-9831-4B4A-8444-40EB29D6BEF9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F491-FEC1-411F-B406-D26F91C608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FAA6-9831-4B4A-8444-40EB29D6BEF9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F491-FEC1-411F-B406-D26F91C60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0D9FAA6-9831-4B4A-8444-40EB29D6BEF9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7E4F491-FEC1-411F-B406-D26F91C608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FAA6-9831-4B4A-8444-40EB29D6BEF9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E4F491-FEC1-411F-B406-D26F91C608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0D9FAA6-9831-4B4A-8444-40EB29D6BEF9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7E4F491-FEC1-411F-B406-D26F91C608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Студентка 1 курса магистратуры</a:t>
            </a:r>
          </a:p>
          <a:p>
            <a:pPr algn="r"/>
            <a:r>
              <a:rPr lang="ru-RU" b="1" dirty="0" err="1" smtClean="0">
                <a:solidFill>
                  <a:schemeClr val="accent6">
                    <a:lumMod val="25000"/>
                  </a:schemeClr>
                </a:solidFill>
              </a:rPr>
              <a:t>Микерова</a:t>
            </a:r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 Мария Сергеевна</a:t>
            </a:r>
            <a:endParaRPr lang="ru-RU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Социологические исследования в медицине </a:t>
            </a:r>
            <a:endParaRPr lang="ru-RU" b="1" dirty="0">
              <a:solidFill>
                <a:schemeClr val="accent6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Недостатки  метода: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000108"/>
            <a:ext cx="82868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6">
                    <a:lumMod val="25000"/>
                  </a:schemeClr>
                </a:solidFill>
              </a:rPr>
              <a:t>  </a:t>
            </a:r>
            <a:r>
              <a:rPr lang="ru-RU" sz="2800" b="1" dirty="0" smtClean="0">
                <a:solidFill>
                  <a:schemeClr val="accent6">
                    <a:lumMod val="25000"/>
                  </a:schemeClr>
                </a:solidFill>
              </a:rPr>
              <a:t>субъективность</a:t>
            </a:r>
            <a:r>
              <a:rPr lang="ru-RU" sz="2800" dirty="0" smtClean="0">
                <a:solidFill>
                  <a:schemeClr val="accent6">
                    <a:lumMod val="25000"/>
                  </a:schemeClr>
                </a:solidFill>
              </a:rPr>
              <a:t> получаемой </a:t>
            </a:r>
            <a:r>
              <a:rPr lang="ru-RU" sz="2800" b="1" dirty="0" smtClean="0">
                <a:solidFill>
                  <a:schemeClr val="accent6">
                    <a:lumMod val="25000"/>
                  </a:schemeClr>
                </a:solidFill>
              </a:rPr>
              <a:t>информации</a:t>
            </a:r>
            <a:r>
              <a:rPr lang="ru-RU" sz="2800" dirty="0" smtClean="0">
                <a:solidFill>
                  <a:schemeClr val="accent6">
                    <a:lumMod val="25000"/>
                  </a:schemeClr>
                </a:solidFill>
              </a:rPr>
              <a:t>: респонденты нередко склонны переоценивать значение некоторых фактов и явлений, своей роли в них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6">
                    <a:lumMod val="25000"/>
                  </a:schemeClr>
                </a:solidFill>
              </a:rPr>
              <a:t>   </a:t>
            </a:r>
            <a:r>
              <a:rPr lang="ru-RU" sz="2800" b="1" dirty="0" smtClean="0">
                <a:solidFill>
                  <a:schemeClr val="accent6">
                    <a:lumMod val="25000"/>
                  </a:schemeClr>
                </a:solidFill>
              </a:rPr>
              <a:t>искажение</a:t>
            </a:r>
            <a:r>
              <a:rPr lang="ru-RU" sz="2800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6">
                    <a:lumMod val="25000"/>
                  </a:schemeClr>
                </a:solidFill>
              </a:rPr>
              <a:t>информации</a:t>
            </a:r>
            <a:r>
              <a:rPr lang="ru-RU" sz="2800" dirty="0" smtClean="0">
                <a:solidFill>
                  <a:schemeClr val="accent6">
                    <a:lumMod val="25000"/>
                  </a:schemeClr>
                </a:solidFill>
              </a:rPr>
              <a:t>, которое может происходить за счет методических ошибок при составлении инструментария исследования, определении выборочной совокупности, интерпретации данных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6">
                    <a:lumMod val="25000"/>
                  </a:schemeClr>
                </a:solidFill>
              </a:rPr>
              <a:t>  </a:t>
            </a:r>
            <a:r>
              <a:rPr lang="ru-RU" sz="2800" b="1" dirty="0" smtClean="0">
                <a:solidFill>
                  <a:schemeClr val="accent6">
                    <a:lumMod val="25000"/>
                  </a:schemeClr>
                </a:solidFill>
              </a:rPr>
              <a:t>отсутствие</a:t>
            </a:r>
            <a:r>
              <a:rPr lang="ru-RU" sz="2800" dirty="0" smtClean="0">
                <a:solidFill>
                  <a:schemeClr val="accent6">
                    <a:lumMod val="25000"/>
                  </a:schemeClr>
                </a:solidFill>
              </a:rPr>
              <a:t> необходимых </a:t>
            </a:r>
            <a:r>
              <a:rPr lang="ru-RU" sz="2800" b="1" dirty="0" smtClean="0">
                <a:solidFill>
                  <a:schemeClr val="accent6">
                    <a:lumMod val="25000"/>
                  </a:schemeClr>
                </a:solidFill>
              </a:rPr>
              <a:t>сведений</a:t>
            </a:r>
            <a:r>
              <a:rPr lang="ru-RU" sz="2800" dirty="0" smtClean="0">
                <a:solidFill>
                  <a:schemeClr val="accent6">
                    <a:lumMod val="25000"/>
                  </a:schemeClr>
                </a:solidFill>
              </a:rPr>
              <a:t>  у опрашиваемых</a:t>
            </a:r>
          </a:p>
        </p:txBody>
      </p:sp>
      <p:pic>
        <p:nvPicPr>
          <p:cNvPr id="5" name="Содержимое 3" descr="google_surve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357950" y="5429264"/>
            <a:ext cx="1938528" cy="94488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42852"/>
            <a:ext cx="1905000" cy="142875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85776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accent6">
                    <a:lumMod val="25000"/>
                  </a:schemeClr>
                </a:solidFill>
                <a:effectLst/>
                <a:latin typeface="+mn-lt"/>
              </a:rPr>
              <a:t>Европейское  региональное бюро ВОЗ возглавило проект  </a:t>
            </a:r>
            <a:r>
              <a:rPr lang="ru-RU" sz="3100" b="1" dirty="0" smtClean="0">
                <a:solidFill>
                  <a:schemeClr val="accent6">
                    <a:lumMod val="25000"/>
                  </a:schemeClr>
                </a:solidFill>
                <a:effectLst/>
                <a:latin typeface="+mn-lt"/>
              </a:rPr>
              <a:t>EUROHIS</a:t>
            </a:r>
            <a:r>
              <a:rPr lang="ru-RU" sz="3100" dirty="0" smtClean="0">
                <a:solidFill>
                  <a:schemeClr val="accent6">
                    <a:lumMod val="25000"/>
                  </a:schemeClr>
                </a:solidFill>
                <a:effectLst/>
                <a:latin typeface="+mn-lt"/>
              </a:rPr>
              <a:t>. Главной целью этого проекта явилась разработка общего инструментария опросов, который обеспечивает международную сопоставимость национальных </a:t>
            </a:r>
            <a:r>
              <a:rPr lang="ru-RU" sz="3100" dirty="0" smtClean="0">
                <a:solidFill>
                  <a:schemeClr val="accent6">
                    <a:lumMod val="25000"/>
                  </a:schemeClr>
                </a:solidFill>
                <a:latin typeface="+mn-lt"/>
              </a:rPr>
              <a:t>данных о состоянии здоровья, в исследовании принимали участие специалисты из 33 стран европейского региона ВОЗ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Результатом проекта EUROHIS явился рекомендуемый общий инструментарий по 8 индикаторам здоровья: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• хронические заболевания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• психическое здоровье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• потребление алкоголя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• физическая активность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• обращаемость за лечебно-диагностической помощью,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• потребление медикаментов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• обращаемость за профилактической медицинской помощью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• качество жизни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42852"/>
            <a:ext cx="1905000" cy="142875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7200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Во-первых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, доступ к сопоставимым на международном уровне данным о состоянии здоровья может выявить истинные различия в состоянии здоровья, а также причины и факторы, связанные с различиями в здоровье между странами. </a:t>
            </a:r>
          </a:p>
          <a:p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Во-вторых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, дефицит надежных сравнительных результатов мешает согласованию политики и стратегий европейских стран и мониторингу измеряемых приоритетных ориентиров для отслеживания динамики и корректировки стратегии.</a:t>
            </a:r>
          </a:p>
          <a:p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В-третьих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, необходимость совершенствования международной сопоставимости – это только наиболее очевидная часть потребности в совершенствовании межкультурной сопоставимости, особенно внутри страны.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accent6">
                    <a:lumMod val="25000"/>
                  </a:schemeClr>
                </a:solidFill>
              </a:rPr>
              <a:t>С точки зрения европейской политики в области охраны здоровья, необходимо подчеркнуть по крайней мере три проблемы:</a:t>
            </a:r>
            <a:endParaRPr lang="ru-RU" dirty="0">
              <a:solidFill>
                <a:schemeClr val="accent6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accent6">
                    <a:lumMod val="25000"/>
                  </a:schemeClr>
                </a:solidFill>
              </a:rPr>
              <a:t>Сбор данных о заболеваемости соматическими заболеваниями   путем социологических опросов (преимущества):</a:t>
            </a:r>
            <a:endParaRPr lang="ru-RU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643050"/>
            <a:ext cx="82153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  <a:t> подход особенно пригоден в отношении длительно протекающих заболеваний с низким уровнем смертности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  <a:t> не требует значительных финансовых затрат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  <a:t> сравнительно оперативен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  <a:t> позволяет одновременно собирать другую информацию, связанную с состоянием здоровья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  <a:t> дает возможность сравнивать тех, кто обращается за лечебно-диагностической помощью, с теми, кто за ней не обращается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25000"/>
                  </a:schemeClr>
                </a:solidFill>
              </a:rPr>
              <a:t>Сбор данных о заболеваемости соматическими заболеваниями   путем социологических опросов (недостатки):</a:t>
            </a:r>
            <a:endParaRPr lang="ru-RU" sz="2800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71472" y="2643182"/>
            <a:ext cx="77152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самооценка может не всегда точно определять состояние, например, человек может быть болен, но не знать об этом или заблуждаться относительно диагноза своего заболевания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25000"/>
                </a:schemeClr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381644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solidFill>
                  <a:schemeClr val="accent6">
                    <a:lumMod val="25000"/>
                  </a:schemeClr>
                </a:solidFill>
              </a:rPr>
              <a:t>На кафедре общественного здоровья и здравоохранения ММА (ПМГМУ) им. И.М.Сеченова проведено изучение здоровья преподавателей медицинских вузов и факторов, его определяющих, с помощью метода анкетного опроса (2004-2007 гг.).</a:t>
            </a:r>
          </a:p>
          <a:p>
            <a:endParaRPr lang="ru-RU" sz="2800" b="1" dirty="0" smtClean="0">
              <a:solidFill>
                <a:schemeClr val="accent6">
                  <a:lumMod val="2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6">
                    <a:lumMod val="25000"/>
                  </a:schemeClr>
                </a:solidFill>
              </a:rPr>
              <a:t>Цель исследования </a:t>
            </a:r>
            <a:r>
              <a:rPr lang="ru-RU" sz="2800" dirty="0" smtClean="0">
                <a:solidFill>
                  <a:schemeClr val="accent6">
                    <a:lumMod val="25000"/>
                  </a:schemeClr>
                </a:solidFill>
              </a:rPr>
              <a:t>- провести анализ состояния здоровья и влияющих на него факторов с применением метода анкетного опроса и разработать  рекомендации по сохранению и укреплению здоровья преподавателей высших медицинских учебных заведений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исследования </a:t>
            </a:r>
            <a:endParaRPr lang="ru-RU" b="1" dirty="0">
              <a:solidFill>
                <a:schemeClr val="accent6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785926"/>
            <a:ext cx="728667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6">
                    <a:lumMod val="25000"/>
                  </a:schemeClr>
                </a:solidFill>
              </a:rPr>
              <a:t>  для преподавателей медицинских вузов характерна  низкая медицинская активность и предпочтение самолечения в случае возникновения заболевания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6">
                    <a:lumMod val="25000"/>
                  </a:schemeClr>
                </a:solidFill>
              </a:rPr>
              <a:t> выявлен комплекс факторов, включая различные аспекты образа и </a:t>
            </a:r>
            <a:r>
              <a:rPr lang="ru-RU" sz="2800" smtClean="0">
                <a:solidFill>
                  <a:schemeClr val="accent6">
                    <a:lumMod val="25000"/>
                  </a:schemeClr>
                </a:solidFill>
              </a:rPr>
              <a:t>условий жизни, </a:t>
            </a:r>
            <a:r>
              <a:rPr lang="ru-RU" sz="2800" dirty="0" smtClean="0">
                <a:solidFill>
                  <a:schemeClr val="accent6">
                    <a:lumMod val="25000"/>
                  </a:schemeClr>
                </a:solidFill>
              </a:rPr>
              <a:t>определяющих здоровье преподавателей медицинских ВУЗов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5" descr="галоч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802" y="3714752"/>
            <a:ext cx="2500314" cy="2500314"/>
          </a:xfrm>
        </p:spPr>
      </p:pic>
      <p:sp>
        <p:nvSpPr>
          <p:cNvPr id="7" name="Заголовок 2"/>
          <p:cNvSpPr txBox="1">
            <a:spLocks/>
          </p:cNvSpPr>
          <p:nvPr/>
        </p:nvSpPr>
        <p:spPr>
          <a:xfrm>
            <a:off x="500034" y="1643050"/>
            <a:ext cx="8229600" cy="1862142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Благодарю  за  внимание!</a:t>
            </a:r>
            <a:endParaRPr kumimoji="0" lang="ru-RU" sz="4800" b="1" i="0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accent6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chemeClr val="accent6">
                    <a:lumMod val="25000"/>
                  </a:schemeClr>
                </a:solidFill>
              </a:rPr>
              <a:t>Термин «социология» происходит от латинского слова «</a:t>
            </a:r>
            <a:r>
              <a:rPr lang="ru-RU" sz="2800" dirty="0" err="1" smtClean="0">
                <a:solidFill>
                  <a:schemeClr val="accent6">
                    <a:lumMod val="25000"/>
                  </a:schemeClr>
                </a:solidFill>
              </a:rPr>
              <a:t>societas</a:t>
            </a:r>
            <a:r>
              <a:rPr lang="ru-RU" sz="2800" dirty="0" smtClean="0">
                <a:solidFill>
                  <a:schemeClr val="accent6">
                    <a:lumMod val="25000"/>
                  </a:schemeClr>
                </a:solidFill>
              </a:rPr>
              <a:t>» (общество) и греческого «</a:t>
            </a:r>
            <a:r>
              <a:rPr lang="ru-RU" sz="2800" dirty="0" err="1" smtClean="0">
                <a:solidFill>
                  <a:schemeClr val="accent6">
                    <a:lumMod val="25000"/>
                  </a:schemeClr>
                </a:solidFill>
              </a:rPr>
              <a:t>hoyos</a:t>
            </a:r>
            <a:r>
              <a:rPr lang="ru-RU" sz="2800" dirty="0" smtClean="0">
                <a:solidFill>
                  <a:schemeClr val="accent6">
                    <a:lumMod val="25000"/>
                  </a:schemeClr>
                </a:solidFill>
              </a:rPr>
              <a:t>» (слово, учение). </a:t>
            </a:r>
          </a:p>
          <a:p>
            <a:pPr algn="ctr"/>
            <a:endParaRPr lang="ru-RU" sz="2800" dirty="0" smtClean="0">
              <a:solidFill>
                <a:schemeClr val="accent6">
                  <a:lumMod val="25000"/>
                </a:schemeClr>
              </a:solidFill>
            </a:endParaRPr>
          </a:p>
          <a:p>
            <a:pPr algn="ctr"/>
            <a:r>
              <a:rPr lang="ru-RU" sz="2800" dirty="0" smtClean="0">
                <a:solidFill>
                  <a:schemeClr val="accent6">
                    <a:lumMod val="25000"/>
                  </a:schemeClr>
                </a:solidFill>
              </a:rPr>
              <a:t>«Социология» = наука об обществе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он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142852"/>
            <a:ext cx="4417621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535782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6">
                    <a:lumMod val="25000"/>
                  </a:schemeClr>
                </a:solidFill>
              </a:rPr>
              <a:t>Огюст Конт - основоположник социологии как самостоятельной науки (1798-1857  гг.)  </a:t>
            </a:r>
            <a:endParaRPr lang="ru-RU" sz="3600" dirty="0">
              <a:solidFill>
                <a:schemeClr val="accent6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_I_Shingare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802" y="1071546"/>
            <a:ext cx="2000264" cy="324042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4357694"/>
            <a:ext cx="74295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25000"/>
                  </a:schemeClr>
                </a:solidFill>
              </a:rPr>
              <a:t>Андрей Иванович Шингарёв (1869-1918 гг.)–  земский</a:t>
            </a:r>
            <a:r>
              <a:rPr lang="ru-RU" sz="2000" dirty="0" smtClean="0">
                <a:solidFill>
                  <a:schemeClr val="accent6">
                    <a:lumMod val="25000"/>
                  </a:schemeClr>
                </a:solidFill>
              </a:rPr>
              <a:t>, общественный, политический и государственный деятель, специалист в области государственного хозяйства и бюджета от либеральной общественности, врач общей практики, </a:t>
            </a:r>
            <a:r>
              <a:rPr lang="ru-RU" sz="2000" dirty="0" smtClean="0">
                <a:solidFill>
                  <a:schemeClr val="accent6">
                    <a:lumMod val="25000"/>
                  </a:schemeClr>
                </a:solidFill>
              </a:rPr>
              <a:t>публицист</a:t>
            </a:r>
            <a:endParaRPr lang="ru-RU" sz="2000" dirty="0">
              <a:solidFill>
                <a:schemeClr val="accent6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10206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Социология медицины 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– отрасль социологии, изучающая социальные проблемы, связанные со здоровьем, болезнями и медицинским обслуживанием, с ролью здоровья и трудоспособности населения в социальном развитии (</a:t>
            </a:r>
            <a:r>
              <a:rPr lang="ru-RU" i="1" dirty="0" smtClean="0">
                <a:solidFill>
                  <a:schemeClr val="accent6">
                    <a:lumMod val="25000"/>
                  </a:schemeClr>
                </a:solidFill>
              </a:rPr>
              <a:t>Философская энциклопедия, 1970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)</a:t>
            </a:r>
          </a:p>
          <a:p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Социология медицины 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– область социологии, изучающая социальную обусловленность здоровья населения, социальные функции, структуру и кадры организации здравоохранения и медицины, роль здоровья в функционировании и развитии общества, в формировании и жизнедеятельности индивида (</a:t>
            </a:r>
            <a:r>
              <a:rPr lang="ru-RU" i="1" dirty="0" smtClean="0">
                <a:solidFill>
                  <a:schemeClr val="accent6">
                    <a:lumMod val="25000"/>
                  </a:schemeClr>
                </a:solidFill>
              </a:rPr>
              <a:t>Краткий энциклопедический словарь по социологии, 2001)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Социология медицины 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- это наука, изучающая закономерности развития медицинских систем, здравоохранения, деятельность и поведение людей и различных социальных групп в этой сфере, обусловленные их включением в медицинские проблемы, распространением и использованием медицинских знаний, техники, технологий как в обществе в целом, так и на уровне социальных групп, 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организаций 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и государств (А.В.Решетников)</a:t>
            </a:r>
            <a:endParaRPr lang="ru-RU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1357299"/>
            <a:ext cx="72866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accent6">
                    <a:lumMod val="25000"/>
                  </a:schemeClr>
                </a:solidFill>
              </a:rPr>
              <a:t> Методы в социологии — это правила и процедуры, с помощью которых устанавливается связь между фактами, гипотезами и теориями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accent6">
                    <a:lumMod val="25000"/>
                  </a:schemeClr>
                </a:solidFill>
              </a:rPr>
              <a:t> Почти 90% всех социологических данных получают с помощью </a:t>
            </a:r>
            <a:r>
              <a:rPr lang="ru-RU" sz="3200" b="1" u="sng" dirty="0" smtClean="0">
                <a:solidFill>
                  <a:schemeClr val="accent6">
                    <a:lumMod val="25000"/>
                  </a:schemeClr>
                </a:solidFill>
              </a:rPr>
              <a:t>опроса</a:t>
            </a:r>
            <a:r>
              <a:rPr lang="ru-RU" sz="3200" b="1" dirty="0" smtClean="0">
                <a:solidFill>
                  <a:schemeClr val="accent6">
                    <a:lumMod val="25000"/>
                  </a:schemeClr>
                </a:solidFill>
              </a:rPr>
              <a:t> (как в «общей» социологии, так и в социологии медицины)</a:t>
            </a:r>
            <a:endParaRPr lang="ru-RU" sz="3200" dirty="0" smtClean="0">
              <a:solidFill>
                <a:schemeClr val="accent6">
                  <a:lumMod val="2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4572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Опрос</a:t>
            </a:r>
            <a:r>
              <a:rPr lang="ru-RU" b="1" i="1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— 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это социологический метод получения информации, при котором респондентам в письменной или устной форме задают специально подобранные вопросы и просят ответить на них</a:t>
            </a:r>
          </a:p>
          <a:p>
            <a:endParaRPr lang="ru-RU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488" y="3357562"/>
            <a:ext cx="3071834" cy="100013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25000"/>
                  </a:schemeClr>
                </a:solidFill>
              </a:rPr>
              <a:t>Социологический опрос</a:t>
            </a:r>
            <a:endParaRPr lang="ru-RU" sz="2400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4348" y="5072074"/>
            <a:ext cx="2928958" cy="100013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25000"/>
                  </a:schemeClr>
                </a:solidFill>
              </a:rPr>
              <a:t>анкетирование</a:t>
            </a:r>
            <a:endParaRPr lang="ru-RU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14942" y="5072074"/>
            <a:ext cx="2928958" cy="100013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6">
                    <a:lumMod val="25000"/>
                  </a:schemeClr>
                </a:solidFill>
              </a:rPr>
              <a:t>интервьюирование</a:t>
            </a:r>
            <a:endParaRPr lang="ru-RU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571736" y="4429132"/>
            <a:ext cx="1214446" cy="571504"/>
          </a:xfrm>
          <a:prstGeom prst="straightConnector1">
            <a:avLst/>
          </a:prstGeom>
          <a:ln w="25400">
            <a:solidFill>
              <a:schemeClr val="accent6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929190" y="4429132"/>
            <a:ext cx="1347798" cy="561980"/>
          </a:xfrm>
          <a:prstGeom prst="straightConnector1">
            <a:avLst/>
          </a:prstGeom>
          <a:ln w="25400">
            <a:solidFill>
              <a:schemeClr val="accent6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eklama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768" y="4857760"/>
            <a:ext cx="1785926" cy="178592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6572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Применение  опросов:</a:t>
            </a:r>
            <a:endParaRPr lang="ru-RU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857232"/>
            <a:ext cx="764386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200" b="1" dirty="0" smtClean="0">
                <a:solidFill>
                  <a:schemeClr val="accent6">
                    <a:lumMod val="25000"/>
                  </a:schemeClr>
                </a:solidFill>
              </a:rPr>
              <a:t> при недостаточной обеспеченности изучаемой проблемы документальными источниками </a:t>
            </a:r>
            <a:r>
              <a:rPr lang="ru-RU" sz="2200" b="1" dirty="0">
                <a:solidFill>
                  <a:schemeClr val="accent6">
                    <a:lumMod val="25000"/>
                  </a:schemeClr>
                </a:solidFill>
              </a:rPr>
              <a:t>либо </a:t>
            </a:r>
            <a:r>
              <a:rPr lang="ru-RU" sz="2200" b="1" dirty="0" smtClean="0">
                <a:solidFill>
                  <a:schemeClr val="accent6">
                    <a:lumMod val="25000"/>
                  </a:schemeClr>
                </a:solidFill>
              </a:rPr>
              <a:t>при отсутствии таких источников</a:t>
            </a:r>
            <a:endParaRPr lang="ru-RU" sz="2200" b="1" dirty="0">
              <a:solidFill>
                <a:schemeClr val="accent6">
                  <a:lumMod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2200" b="1" dirty="0" smtClean="0">
              <a:solidFill>
                <a:schemeClr val="accent6">
                  <a:lumMod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200" b="1" dirty="0" smtClean="0">
                <a:solidFill>
                  <a:schemeClr val="accent6">
                    <a:lumMod val="25000"/>
                  </a:schemeClr>
                </a:solidFill>
              </a:rPr>
              <a:t> при изучении содержательных характеристик </a:t>
            </a:r>
            <a:r>
              <a:rPr lang="ru-RU" sz="2200" b="1" dirty="0">
                <a:solidFill>
                  <a:schemeClr val="accent6">
                    <a:lumMod val="25000"/>
                  </a:schemeClr>
                </a:solidFill>
              </a:rPr>
              <a:t>массового или индивидуального сознания, социальных или межличностных отношений, которые мало поддаются или вообще не поддаются прямому </a:t>
            </a:r>
            <a:r>
              <a:rPr lang="ru-RU" sz="2200" b="1" dirty="0" smtClean="0">
                <a:solidFill>
                  <a:schemeClr val="accent6">
                    <a:lumMod val="25000"/>
                  </a:schemeClr>
                </a:solidFill>
              </a:rPr>
              <a:t>наблюдению</a:t>
            </a:r>
          </a:p>
          <a:p>
            <a:pPr>
              <a:buFont typeface="Arial" pitchFamily="34" charset="0"/>
              <a:buChar char="•"/>
            </a:pPr>
            <a:endParaRPr lang="ru-RU" sz="2200" b="1" dirty="0" smtClean="0">
              <a:solidFill>
                <a:schemeClr val="accent6">
                  <a:lumMod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200" b="1" dirty="0" smtClean="0">
                <a:solidFill>
                  <a:schemeClr val="accent6">
                    <a:lumMod val="25000"/>
                  </a:schemeClr>
                </a:solidFill>
              </a:rPr>
              <a:t> в качестве дополнительного </a:t>
            </a:r>
            <a:r>
              <a:rPr lang="ru-RU" sz="2200" b="1" dirty="0">
                <a:solidFill>
                  <a:schemeClr val="accent6">
                    <a:lumMod val="25000"/>
                  </a:schemeClr>
                </a:solidFill>
              </a:rPr>
              <a:t>метода, </a:t>
            </a:r>
            <a:r>
              <a:rPr lang="ru-RU" sz="2200" b="1" dirty="0" smtClean="0">
                <a:solidFill>
                  <a:schemeClr val="accent6">
                    <a:lumMod val="25000"/>
                  </a:schemeClr>
                </a:solidFill>
              </a:rPr>
              <a:t>для расширения </a:t>
            </a:r>
            <a:r>
              <a:rPr lang="ru-RU" sz="2200" b="1" dirty="0">
                <a:solidFill>
                  <a:schemeClr val="accent6">
                    <a:lumMod val="25000"/>
                  </a:schemeClr>
                </a:solidFill>
              </a:rPr>
              <a:t>возможностей описания </a:t>
            </a:r>
            <a:r>
              <a:rPr lang="ru-RU" sz="2200" b="1" dirty="0" smtClean="0">
                <a:solidFill>
                  <a:schemeClr val="accent6">
                    <a:lumMod val="25000"/>
                  </a:schemeClr>
                </a:solidFill>
              </a:rPr>
              <a:t>и</a:t>
            </a:r>
          </a:p>
          <a:p>
            <a:r>
              <a:rPr lang="ru-RU" sz="2200" b="1" dirty="0" smtClean="0">
                <a:solidFill>
                  <a:schemeClr val="accent6">
                    <a:lumMod val="25000"/>
                  </a:schemeClr>
                </a:solidFill>
              </a:rPr>
              <a:t>анализа </a:t>
            </a:r>
            <a:r>
              <a:rPr lang="ru-RU" sz="2200" b="1" dirty="0">
                <a:solidFill>
                  <a:schemeClr val="accent6">
                    <a:lumMod val="25000"/>
                  </a:schemeClr>
                </a:solidFill>
              </a:rPr>
              <a:t>изучаемых характеристик и для перепроверки данных, полученных другими методами</a:t>
            </a:r>
            <a:endParaRPr lang="ru-RU" sz="2200" dirty="0">
              <a:solidFill>
                <a:schemeClr val="accent6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3">
      <a:dk1>
        <a:sysClr val="windowText" lastClr="000000"/>
      </a:dk1>
      <a:lt1>
        <a:sysClr val="window" lastClr="FFFFFF"/>
      </a:lt1>
      <a:dk2>
        <a:srgbClr val="D9D7CF"/>
      </a:dk2>
      <a:lt2>
        <a:srgbClr val="FFFFFF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444</TotalTime>
  <Words>750</Words>
  <Application>Microsoft Office PowerPoint</Application>
  <PresentationFormat>Экран (4:3)</PresentationFormat>
  <Paragraphs>57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Бумажная</vt:lpstr>
      <vt:lpstr>Социологические исследования в медицине </vt:lpstr>
      <vt:lpstr>Слайд 2</vt:lpstr>
      <vt:lpstr>Огюст Конт - основоположник социологии как самостоятельной науки (1798-1857  гг.)  </vt:lpstr>
      <vt:lpstr>Слайд 4</vt:lpstr>
      <vt:lpstr>Слайд 5</vt:lpstr>
      <vt:lpstr>Слайд 6</vt:lpstr>
      <vt:lpstr>Слайд 7</vt:lpstr>
      <vt:lpstr>Слайд 8</vt:lpstr>
      <vt:lpstr>Применение  опросов:</vt:lpstr>
      <vt:lpstr>    Недостатки  метода: </vt:lpstr>
      <vt:lpstr>Европейское  региональное бюро ВОЗ возглавило проект  EUROHIS. Главной целью этого проекта явилась разработка общего инструментария опросов, который обеспечивает международную сопоставимость национальных данных о состоянии здоровья, в исследовании принимали участие специалисты из 33 стран европейского региона ВОЗ </vt:lpstr>
      <vt:lpstr>Слайд 12</vt:lpstr>
      <vt:lpstr>С точки зрения европейской политики в области охраны здоровья, необходимо подчеркнуть по крайней мере три проблемы:</vt:lpstr>
      <vt:lpstr>Сбор данных о заболеваемости соматическими заболеваниями   путем социологических опросов (преимущества):</vt:lpstr>
      <vt:lpstr>Сбор данных о заболеваемости соматическими заболеваниями   путем социологических опросов (недостатки):</vt:lpstr>
      <vt:lpstr>Слайд 16</vt:lpstr>
      <vt:lpstr>Результаты исследования 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Социологические исследования в медицине</dc:title>
  <dc:creator>--</dc:creator>
  <cp:lastModifiedBy>--</cp:lastModifiedBy>
  <cp:revision>36</cp:revision>
  <dcterms:created xsi:type="dcterms:W3CDTF">2014-11-12T15:44:40Z</dcterms:created>
  <dcterms:modified xsi:type="dcterms:W3CDTF">2014-11-14T21:06:25Z</dcterms:modified>
</cp:coreProperties>
</file>